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Old Standard TT"/>
      <p:regular r:id="rId39"/>
      <p:bold r:id="rId40"/>
      <p:italic r:id="rId41"/>
    </p:embeddedFont>
    <p:embeddedFont>
      <p:font typeface="Gill Sans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C128CCF-05C6-49D1-9075-7D92F6698C66}">
  <a:tblStyle styleId="{3C128CCF-05C6-49D1-9075-7D92F6698C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bold.fntdata"/><Relationship Id="rId20" Type="http://schemas.openxmlformats.org/officeDocument/2006/relationships/slide" Target="slides/slide15.xml"/><Relationship Id="rId42" Type="http://schemas.openxmlformats.org/officeDocument/2006/relationships/font" Target="fonts/GillSans-regular.fntdata"/><Relationship Id="rId41" Type="http://schemas.openxmlformats.org/officeDocument/2006/relationships/font" Target="fonts/OldStandardT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Gill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OldStandardTT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917c68668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917c6866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917c6866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5917c68668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917c6866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5917c68668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917c68668_2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917c6866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d887860d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d887860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917c68668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917c6866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917c68668_4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917c68668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917c68668_4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917c68668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917c68668_4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917c68668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14956977f_0_1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14956977f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90ad980ea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90ad980e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14956977f_0_1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14956977f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14956977f_0_1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14956977f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90ad980ea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90ad980e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90ad980ea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90ad980e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917c68668_1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917c68668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9203c724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59203c7242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917c6866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5917c68668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17c6866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917c68668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9203c7242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9203c724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917c68668_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5917c68668_3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917c68668_3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5917c68668_3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7c68668_3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5917c68668_3_17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446534" y="3085765"/>
            <a:ext cx="11262900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81194" y="2495445"/>
            <a:ext cx="10993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558300" y="5956137"/>
            <a:ext cx="101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440286" y="614407"/>
            <a:ext cx="11309400" cy="118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 rot="5400000">
            <a:off x="4334608" y="-1417297"/>
            <a:ext cx="3522900" cy="11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8839201" y="599725"/>
            <a:ext cx="2906700" cy="58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2"/>
          <p:cNvSpPr txBox="1"/>
          <p:nvPr>
            <p:ph type="title"/>
          </p:nvPr>
        </p:nvSpPr>
        <p:spPr>
          <a:xfrm rot="5400000">
            <a:off x="7249665" y="2265126"/>
            <a:ext cx="51831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 rot="5400000">
            <a:off x="2131502" y="-680874"/>
            <a:ext cx="5183100" cy="7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8993673" y="5956137"/>
            <a:ext cx="132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774923" y="5951811"/>
            <a:ext cx="789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0446615" y="5956137"/>
            <a:ext cx="116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440286" y="614407"/>
            <a:ext cx="11309400" cy="118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447817" y="5141974"/>
            <a:ext cx="112908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581193" y="3043910"/>
            <a:ext cx="110295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581192" y="4541417"/>
            <a:ext cx="11029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445982" y="606554"/>
            <a:ext cx="113001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581193" y="2228003"/>
            <a:ext cx="5422500" cy="3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88417" y="2228003"/>
            <a:ext cx="5422500" cy="3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445982" y="606554"/>
            <a:ext cx="113001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887219" y="2250892"/>
            <a:ext cx="5087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581194" y="2926052"/>
            <a:ext cx="53931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6523735" y="2250892"/>
            <a:ext cx="50871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3" name="Google Shape;53;p7"/>
          <p:cNvSpPr txBox="1"/>
          <p:nvPr>
            <p:ph idx="4" type="body"/>
          </p:nvPr>
        </p:nvSpPr>
        <p:spPr>
          <a:xfrm>
            <a:off x="6217709" y="2926052"/>
            <a:ext cx="53931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440683" y="606554"/>
            <a:ext cx="113001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447817" y="5141973"/>
            <a:ext cx="112983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581192" y="5262296"/>
            <a:ext cx="4909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2000"/>
              <a:buFont typeface="Gill Sans"/>
              <a:buNone/>
              <a:defRPr b="0" sz="2000"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447816" y="601200"/>
            <a:ext cx="112929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740823" y="5262296"/>
            <a:ext cx="5870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581193" y="4693389"/>
            <a:ext cx="110295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447817" y="599725"/>
            <a:ext cx="11290800" cy="3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581192" y="5260127"/>
            <a:ext cx="110295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1192" y="705124"/>
            <a:ext cx="110295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1192" y="2336003"/>
            <a:ext cx="110295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0" Type="http://schemas.openxmlformats.org/officeDocument/2006/relationships/image" Target="../media/image33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ctrTitle"/>
          </p:nvPr>
        </p:nvSpPr>
        <p:spPr>
          <a:xfrm>
            <a:off x="568650" y="97915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-1764450" y="10341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90"/>
              <a:buNone/>
            </a:pPr>
            <a:r>
              <a:t/>
            </a:r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450" y="251725"/>
            <a:ext cx="12344000" cy="63773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-29150" y="5564450"/>
            <a:ext cx="71778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Want to be host? </a:t>
            </a:r>
            <a:endParaRPr sz="2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Read more to find the best price for your property. </a:t>
            </a:r>
            <a:endParaRPr sz="1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9578250" y="4332000"/>
            <a:ext cx="29901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Sanjith Ramesh</a:t>
            </a:r>
            <a:endParaRPr sz="2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487100"/>
            <a:ext cx="12039597" cy="62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1752602" y="4106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Cluster Analysis </a:t>
            </a:r>
            <a:r>
              <a:rPr lang="en-US"/>
              <a:t>	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5695950" y="2093400"/>
            <a:ext cx="5353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b="1"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Goal 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Separate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data into homogenous records to improve supervised learning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b="1"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Number of cluster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- 3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b="1"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- K Means Cluster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With few chosen variables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5010149"/>
            <a:ext cx="11511650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831675"/>
            <a:ext cx="4705349" cy="32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Cluster Analysis </a:t>
            </a:r>
            <a:r>
              <a:rPr lang="en-US"/>
              <a:t>	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400050" y="2101200"/>
            <a:ext cx="95058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Recoding the clusters :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Maximum guests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Review Score Rating  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74" name="Google Shape;174;p24"/>
          <p:cNvGraphicFramePr/>
          <p:nvPr/>
        </p:nvGraphicFramePr>
        <p:xfrm>
          <a:off x="210000" y="329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{3C128CCF-05C6-49D1-9075-7D92F6698C66}</a:tableStyleId>
              </a:tblPr>
              <a:tblGrid>
                <a:gridCol w="2320200"/>
                <a:gridCol w="2320200"/>
                <a:gridCol w="2320200"/>
                <a:gridCol w="2320200"/>
                <a:gridCol w="2320200"/>
              </a:tblGrid>
              <a:tr h="1270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Max_Guests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Price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Number_of_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Reviews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Review_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Scores_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Rating</a:t>
                      </a:r>
                      <a:endParaRPr b="1"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small space(&lt;4)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price(&lt;350$)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(&gt;50)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high(&gt;75%)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small space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price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(&lt;25)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low(&lt;50%)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big space (&gt;4)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price (&lt;350$)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Analysis </a:t>
            </a:r>
            <a:endParaRPr/>
          </a:p>
        </p:txBody>
      </p:sp>
      <p:graphicFrame>
        <p:nvGraphicFramePr>
          <p:cNvPr id="180" name="Google Shape;180;p25"/>
          <p:cNvGraphicFramePr/>
          <p:nvPr/>
        </p:nvGraphicFramePr>
        <p:xfrm>
          <a:off x="9525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{3C128CCF-05C6-49D1-9075-7D92F6698C66}</a:tableStyleId>
              </a:tblPr>
              <a:tblGrid>
                <a:gridCol w="5329100"/>
                <a:gridCol w="5329100"/>
              </a:tblGrid>
              <a:tr h="69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Cluster </a:t>
                      </a:r>
                      <a:endParaRPr b="1"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Recode </a:t>
                      </a:r>
                      <a:endParaRPr b="1"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9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b="1"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Small Space &amp; High Rating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9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Small Space &amp; Low Rating 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9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b="1"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Big Space &amp; Low Rating 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609600" y="63474"/>
            <a:ext cx="9601200" cy="107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 Multiple Regression- Forward Selection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1326600" y="2685000"/>
            <a:ext cx="4718400" cy="342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>
            <p:ph idx="2" type="body"/>
          </p:nvPr>
        </p:nvSpPr>
        <p:spPr>
          <a:xfrm>
            <a:off x="4746150" y="2369400"/>
            <a:ext cx="6153900" cy="405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" name="Google Shape;188;p26"/>
          <p:cNvSpPr txBox="1"/>
          <p:nvPr/>
        </p:nvSpPr>
        <p:spPr>
          <a:xfrm>
            <a:off x="698825" y="12673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CLUSTER1  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 2         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701" y="2161762"/>
            <a:ext cx="3550275" cy="2380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" name="Google Shape;190;p26"/>
          <p:cNvGraphicFramePr/>
          <p:nvPr/>
        </p:nvGraphicFramePr>
        <p:xfrm>
          <a:off x="401775" y="510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{3C128CCF-05C6-49D1-9075-7D92F6698C66}</a:tableStyleId>
              </a:tblPr>
              <a:tblGrid>
                <a:gridCol w="2853050"/>
                <a:gridCol w="2853050"/>
                <a:gridCol w="2853050"/>
                <a:gridCol w="2853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Clusters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Validation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0.465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0.389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0.349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Validation RASE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47.22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52.50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246.1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675" y="2119324"/>
            <a:ext cx="3783999" cy="24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375" y="2067606"/>
            <a:ext cx="3784000" cy="247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581193" y="348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Multiple Regression Cntd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98" name="Google Shape;198;p27"/>
          <p:cNvGraphicFramePr/>
          <p:nvPr/>
        </p:nvGraphicFramePr>
        <p:xfrm>
          <a:off x="952500" y="354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{3C128CCF-05C6-49D1-9075-7D92F6698C66}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Percentage Change in RASE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-4.70%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+1.96%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-4.14%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Percentage change in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-11.08%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+2.14 %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-6.5%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Overfitting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Overfitting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Overfitting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Overfitting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Most Contributing variables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 type_Entire room/Apt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Bedrooms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Bathrooms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00" y="2304200"/>
            <a:ext cx="3601375" cy="8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675" y="2159689"/>
            <a:ext cx="3990142" cy="9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0479" y="2218275"/>
            <a:ext cx="2933305" cy="8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698825" y="13435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CLUSTER1                                           CLUSTER 2                   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581193" y="1962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Regression Tree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3275" y="1833225"/>
            <a:ext cx="4160800" cy="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5" y="1772500"/>
            <a:ext cx="3880875" cy="9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690" y="1833225"/>
            <a:ext cx="3523710" cy="79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825" y="2733100"/>
            <a:ext cx="3762675" cy="1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0050" y="2585200"/>
            <a:ext cx="4160801" cy="148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3716" y="2578000"/>
            <a:ext cx="3539984" cy="1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3950" y="2890000"/>
            <a:ext cx="9571976" cy="51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698825" y="12673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 1                                            CLUSTER 2            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581193" y="2724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Tree Contd.</a:t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750" y="2218725"/>
            <a:ext cx="3665052" cy="21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525" y="2231475"/>
            <a:ext cx="3428575" cy="21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75" y="2254575"/>
            <a:ext cx="3428575" cy="19836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" name="Google Shape;224;p29"/>
          <p:cNvGraphicFramePr/>
          <p:nvPr/>
        </p:nvGraphicFramePr>
        <p:xfrm>
          <a:off x="952500" y="453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{3C128CCF-05C6-49D1-9075-7D92F6698C66}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Change in RMSE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5.1%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0.2%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9.9%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8.9%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2.27%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18.95%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OverFitting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No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Most Contributing variable to Response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Room type_Entire room/Apt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 type_Entire room/Apt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Bathrooms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5" name="Google Shape;225;p29"/>
          <p:cNvSpPr txBox="1"/>
          <p:nvPr/>
        </p:nvSpPr>
        <p:spPr>
          <a:xfrm>
            <a:off x="698825" y="13435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CLUSTER1                                   CLUSTER 2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Regression Tree Contd.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175058"/>
            <a:ext cx="109632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00" y="2679875"/>
            <a:ext cx="11029500" cy="23938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722525" y="3126975"/>
            <a:ext cx="104232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ato"/>
                <a:ea typeface="Lato"/>
                <a:cs typeface="Lato"/>
                <a:sym typeface="Lato"/>
              </a:rPr>
              <a:t>CLUSTER 2: Leaf report Example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When Entire Home/ Apt is rented, with bathrooms &gt;=1.5 , then predicted average price is $230.68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ato"/>
                <a:ea typeface="Lato"/>
                <a:cs typeface="Lato"/>
                <a:sym typeface="Lato"/>
              </a:rPr>
              <a:t>Regression Tree VS Multiple Regression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For all the 3 clusters, the validation RSquare is higher and RMSE is lower in Regression Tree. Thus regression tree is better model for predicting price among all clusters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1343025" y="234924"/>
            <a:ext cx="9601200" cy="107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Networks: Cluster 1</a:t>
            </a:r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8875"/>
            <a:ext cx="11849100" cy="2257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0" name="Google Shape;240;p31"/>
          <p:cNvGraphicFramePr/>
          <p:nvPr/>
        </p:nvGraphicFramePr>
        <p:xfrm>
          <a:off x="76200" y="4016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{3C128CCF-05C6-49D1-9075-7D92F6698C66}</a:tableStyleId>
              </a:tblPr>
              <a:tblGrid>
                <a:gridCol w="2990450"/>
                <a:gridCol w="2657275"/>
                <a:gridCol w="3330375"/>
                <a:gridCol w="3061500"/>
              </a:tblGrid>
              <a:tr h="40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NTanH(10)NBoost(4)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4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RASE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8.6%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6%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10.8%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4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13.5%.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12.2%.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17.4%.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101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Linear relationship with </a:t>
                      </a: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 Price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Beds, Review_Scores_Rating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Max_Guests, Bedrooms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Review_Scores_Rating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581200" y="1570900"/>
            <a:ext cx="11029500" cy="52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Purpose of the Data mining project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Mining steps walkthrough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Overview of Data collection, preprocessing and dimension reduction.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Master Cluster and Cluster Split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Cluster 1 , 2 and 3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Multiple regression, Regression tree, Neural network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comparison and Best model for each cluster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1342025" y="305924"/>
            <a:ext cx="9601200" cy="107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Networks: Cluster 2</a:t>
            </a: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274"/>
            <a:ext cx="11887199" cy="2063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p32"/>
          <p:cNvGraphicFramePr/>
          <p:nvPr/>
        </p:nvGraphicFramePr>
        <p:xfrm>
          <a:off x="104675" y="40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{3C128CCF-05C6-49D1-9075-7D92F6698C66}</a:tableStyleId>
              </a:tblPr>
              <a:tblGrid>
                <a:gridCol w="2990450"/>
                <a:gridCol w="2800425"/>
                <a:gridCol w="3330425"/>
                <a:gridCol w="2918300"/>
              </a:tblGrid>
              <a:tr h="34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NTanH(10)NBoost(4)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6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RASE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1.8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1.0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6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2.2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1.4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95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Linear relationship with  Price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Bedrooms, Latitude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Room_Type, Bedrooms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1266300" y="196474"/>
            <a:ext cx="9601200" cy="107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Networks: Cluster 3</a:t>
            </a: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2675"/>
            <a:ext cx="11988648" cy="2331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p33"/>
          <p:cNvGraphicFramePr/>
          <p:nvPr/>
        </p:nvGraphicFramePr>
        <p:xfrm>
          <a:off x="-69650" y="408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{3C128CCF-05C6-49D1-9075-7D92F6698C66}</a:tableStyleId>
              </a:tblPr>
              <a:tblGrid>
                <a:gridCol w="3310525"/>
                <a:gridCol w="2464800"/>
                <a:gridCol w="3397125"/>
                <a:gridCol w="3126375"/>
              </a:tblGrid>
              <a:tr h="55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NTanH(10)NBoost(4)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2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RASE 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7.08%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6.8%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10.9% 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2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13.9%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9.2%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16.3%.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7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Linear relationship with  Price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Room_Type, Bedrooms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Room_Type,Beds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Review_Score, Beds, R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oom_Type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3468325" y="483825"/>
            <a:ext cx="6262200" cy="61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</a:t>
            </a:r>
            <a:r>
              <a:rPr lang="en-US"/>
              <a:t>Best Neural Network Model</a:t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2412"/>
            <a:ext cx="11839676" cy="214951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>
            <p:ph type="title"/>
          </p:nvPr>
        </p:nvSpPr>
        <p:spPr>
          <a:xfrm>
            <a:off x="1088301" y="909827"/>
            <a:ext cx="2758500" cy="91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1</a:t>
            </a:r>
            <a:endParaRPr/>
          </a:p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4669701" y="909827"/>
            <a:ext cx="2758500" cy="91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2</a:t>
            </a:r>
            <a:endParaRPr/>
          </a:p>
        </p:txBody>
      </p:sp>
      <p:sp>
        <p:nvSpPr>
          <p:cNvPr id="263" name="Google Shape;263;p34"/>
          <p:cNvSpPr txBox="1"/>
          <p:nvPr>
            <p:ph type="title"/>
          </p:nvPr>
        </p:nvSpPr>
        <p:spPr>
          <a:xfrm>
            <a:off x="8784501" y="909827"/>
            <a:ext cx="2758500" cy="91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3</a:t>
            </a:r>
            <a:endParaRPr/>
          </a:p>
        </p:txBody>
      </p:sp>
      <p:graphicFrame>
        <p:nvGraphicFramePr>
          <p:cNvPr id="264" name="Google Shape;264;p34"/>
          <p:cNvGraphicFramePr/>
          <p:nvPr/>
        </p:nvGraphicFramePr>
        <p:xfrm>
          <a:off x="314300" y="416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{3C128CCF-05C6-49D1-9075-7D92F6698C66}</a:tableStyleId>
              </a:tblPr>
              <a:tblGrid>
                <a:gridCol w="1893850"/>
                <a:gridCol w="1720200"/>
                <a:gridCol w="3770150"/>
                <a:gridCol w="4455475"/>
              </a:tblGrid>
              <a:tr h="50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 square (Highest)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0.5221</a:t>
                      </a:r>
                      <a:endParaRPr b="1" sz="1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0.4194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0.4482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7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RASE (Lowest)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44.639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51.222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222.72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7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Lato"/>
                          <a:ea typeface="Lato"/>
                          <a:cs typeface="Lato"/>
                          <a:sym typeface="Lato"/>
                        </a:rPr>
                        <a:t>AAE (Lowest)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44.639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35.628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145.28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772575" y="559825"/>
            <a:ext cx="11029500" cy="117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Comparison - All Clusters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1						Cluster 2							Cluster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13" y="2220675"/>
            <a:ext cx="3726425" cy="22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>
            <a:off x="176975" y="4439175"/>
            <a:ext cx="38787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Regression tree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 R square =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0.5417</a:t>
            </a:r>
            <a:r>
              <a:rPr lang="en-US" sz="20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 RASE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43.713 </a:t>
            </a:r>
            <a:r>
              <a:rPr lang="en-US" sz="20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 AAE 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29.033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388" y="2220675"/>
            <a:ext cx="4021499" cy="22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4085250" y="4439175"/>
            <a:ext cx="4021500" cy="24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Regression tree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 square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0.4732</a:t>
            </a:r>
            <a:r>
              <a:rPr lang="en-US" sz="20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RASE  =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48.788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AAE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32.890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8600" y="2220675"/>
            <a:ext cx="3726426" cy="22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/>
        </p:nvSpPr>
        <p:spPr>
          <a:xfrm>
            <a:off x="8288600" y="4409775"/>
            <a:ext cx="38787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NTanH(3)NLinear(3)NGaussian(3)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 square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0.4482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RASE  =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222.72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AAE =  </a:t>
            </a:r>
            <a:r>
              <a:rPr b="1" lang="en-US" sz="2000">
                <a:latin typeface="Lato"/>
                <a:ea typeface="Lato"/>
                <a:cs typeface="Lato"/>
                <a:sym typeface="Lato"/>
              </a:rPr>
              <a:t>145.28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81" name="Google Shape;281;p36"/>
          <p:cNvSpPr txBox="1"/>
          <p:nvPr/>
        </p:nvSpPr>
        <p:spPr>
          <a:xfrm>
            <a:off x="412950" y="3569100"/>
            <a:ext cx="110295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Cluster 1- 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Regression tree - Best Model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8014 - new record added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Room type home/ Apt - maximum column contribution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Predicted variation when entire room type = 0 vs entire room type = 1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house location(longitude and latitude) and bedroom play a key role.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Potential host can determine price for their property. 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82" name="Google Shape;282;p36"/>
          <p:cNvGrpSpPr/>
          <p:nvPr/>
        </p:nvGrpSpPr>
        <p:grpSpPr>
          <a:xfrm>
            <a:off x="1575276" y="2180011"/>
            <a:ext cx="10211826" cy="1389089"/>
            <a:chOff x="900475" y="2180050"/>
            <a:chExt cx="9682209" cy="1079575"/>
          </a:xfrm>
        </p:grpSpPr>
        <p:pic>
          <p:nvPicPr>
            <p:cNvPr id="283" name="Google Shape;28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44150" y="2988150"/>
              <a:ext cx="78335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0475" y="2189425"/>
              <a:ext cx="7843674" cy="52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44150" y="2180050"/>
              <a:ext cx="783350" cy="54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533167" y="2180050"/>
              <a:ext cx="1043833" cy="52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527500" y="2703175"/>
              <a:ext cx="1055184" cy="28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44150" y="2725350"/>
              <a:ext cx="789025" cy="31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0475" y="2981751"/>
              <a:ext cx="7843674" cy="26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527500" y="2964350"/>
              <a:ext cx="1043825" cy="29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0475" y="2725339"/>
              <a:ext cx="7843674" cy="260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415650" y="444292"/>
            <a:ext cx="11360700" cy="817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 </a:t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600" y="2050400"/>
            <a:ext cx="9766549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/>
        </p:nvSpPr>
        <p:spPr>
          <a:xfrm>
            <a:off x="458175" y="4298300"/>
            <a:ext cx="109374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Customers pays a significantly lower price if they do not opt for the entire room/apartment, otherwise they pay a considerably higher price if they do opt for the entire room/apt. 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Host makes a tidier profit by renting out the whole house vs just renting out a part of the house.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Purpose</a:t>
            </a:r>
            <a:endParaRPr/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581200" y="1951901"/>
            <a:ext cx="110295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Determine the right price for your house on AirBnB.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predictors contribute the most to determining the price of a house?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will the stakeholder use the results?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Will the effect be a one-short effort or an ongoing procedure?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Data Mining Steps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226725" y="1820750"/>
            <a:ext cx="7302000" cy="46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Collection:</a:t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dataset consists of data for different parameters which potentially define the price of a room.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dataset includes logprice as response variable and 28 predictors.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Dataset contains 74.1k records with 29 unique variables.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750" y="2714525"/>
            <a:ext cx="4416200" cy="27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Explore, Clean and Preprocess Data</a:t>
            </a:r>
            <a:endParaRPr/>
          </a:p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581200" y="2180501"/>
            <a:ext cx="11029500" cy="4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Renaming variables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Defining types of each variable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Handling multi-valued categorical variables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Creating new columns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Handling missing data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Detecting outliers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110490" lvl="0" marL="28575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887219" y="2250892"/>
            <a:ext cx="5087100" cy="536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600"/>
              </a:spcAft>
              <a:buNone/>
            </a:pPr>
            <a:r>
              <a:rPr lang="en-US"/>
              <a:t>Type 1 	</a:t>
            </a:r>
            <a:endParaRPr/>
          </a:p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581194" y="2926052"/>
            <a:ext cx="5393100" cy="29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Value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Amenities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TV","Cable TV",Internet,"Wireless Internet","Air conditioning",Kitchen,"Buzzer/wireless intercom",Heating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 txBox="1"/>
          <p:nvPr>
            <p:ph idx="3" type="body"/>
          </p:nvPr>
        </p:nvSpPr>
        <p:spPr>
          <a:xfrm>
            <a:off x="6523735" y="2250892"/>
            <a:ext cx="5087100" cy="553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>
            <p:ph idx="4" type="body"/>
          </p:nvPr>
        </p:nvSpPr>
        <p:spPr>
          <a:xfrm>
            <a:off x="6217709" y="2926052"/>
            <a:ext cx="5393100" cy="29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Handling missing values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710475" y="2023525"/>
            <a:ext cx="5995200" cy="3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Handled missing data by replacing missing values with reasonable substitutes.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9999 is used as a substitution for Year variables.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Zero is used as a missing value substitution for others.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110490" lvl="0" marL="28575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050" y="2056925"/>
            <a:ext cx="400000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Detecting outliers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217100" y="2023525"/>
            <a:ext cx="51168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Compared the outliers obtained with the actual range of data for each variable.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After further analysis, the outliers obtained are ruled out to be abnormal and the data corresponding to them is used further.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110490" lvl="0" marL="28575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950" y="2833688"/>
            <a:ext cx="67437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Variables selection &amp; </a:t>
            </a:r>
            <a:r>
              <a:rPr lang="en-US"/>
              <a:t>Dimension Reduction 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217100" y="1971725"/>
            <a:ext cx="11583300" cy="45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multivariate method to analyze the correlation between the response variable and the predictors.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Removed the variables with least correlation between response variable and the predictors and have high correlation between other predictors.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Also removed categorical variables with least significance to the response variable and the business.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Removed redundant variables( same variables with different names).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